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556500" cy="10693400"/>
  <p:notesSz cx="7556500" cy="10693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2382" y="-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11" Type="http://schemas.openxmlformats.org/officeDocument/2006/relationships/image" Target="../media/image1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11" Type="http://schemas.openxmlformats.org/officeDocument/2006/relationships/image" Target="../media/image11.pn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7692" y="497840"/>
            <a:ext cx="1762760" cy="1208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Y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Pedwar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Diben</a:t>
            </a:r>
          </a:p>
          <a:p>
            <a:pPr marR="635" algn="ctr">
              <a:lnSpc>
                <a:spcPct val="100000"/>
              </a:lnSpc>
              <a:spcBef>
                <a:spcPts val="1430"/>
              </a:spcBef>
            </a:pPr>
            <a:r>
              <a:rPr sz="1800" spc="-5" dirty="0">
                <a:latin typeface="Comic Sans MS"/>
                <a:cs typeface="Comic Sans MS"/>
              </a:rPr>
              <a:t>yn</a:t>
            </a:r>
            <a:endParaRPr sz="1800" dirty="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415"/>
              </a:spcBef>
            </a:pPr>
            <a:r>
              <a:rPr sz="1800" spc="-5" dirty="0">
                <a:latin typeface="Comic Sans MS"/>
                <a:cs typeface="Comic Sans MS"/>
              </a:rPr>
              <a:t>Ysgol</a:t>
            </a:r>
            <a:r>
              <a:rPr sz="1800" spc="-60" dirty="0">
                <a:latin typeface="Comic Sans MS"/>
                <a:cs typeface="Comic Sans MS"/>
              </a:rPr>
              <a:t> </a:t>
            </a:r>
            <a:r>
              <a:rPr lang="en-GB" spc="-5" dirty="0" err="1" smtClean="0">
                <a:latin typeface="Comic Sans MS"/>
                <a:cs typeface="Comic Sans MS"/>
              </a:rPr>
              <a:t>Glanrafon</a:t>
            </a:r>
            <a:endParaRPr sz="1800" dirty="0">
              <a:latin typeface="Comic Sans MS"/>
              <a:cs typeface="Comic Sans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2287807"/>
              </p:ext>
            </p:extLst>
          </p:nvPr>
        </p:nvGraphicFramePr>
        <p:xfrm>
          <a:off x="579221" y="2296032"/>
          <a:ext cx="6307454" cy="7269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1850"/>
                <a:gridCol w="2105025"/>
                <a:gridCol w="2100579"/>
              </a:tblGrid>
              <a:tr h="2422525">
                <a:tc>
                  <a:txBody>
                    <a:bodyPr/>
                    <a:lstStyle/>
                    <a:p>
                      <a:pPr marL="38735" marR="123825">
                        <a:lnSpc>
                          <a:spcPts val="203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Rwy’n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ceisio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fy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ngorau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glas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GB" sz="1400" spc="-5" dirty="0" smtClean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spc="-5" dirty="0" smtClean="0">
                          <a:latin typeface="Calibri"/>
                          <a:cs typeface="Calibri"/>
                        </a:rPr>
                        <a:t>ob</a:t>
                      </a:r>
                      <a:r>
                        <a:rPr sz="1400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amser.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marR="101600">
                        <a:lnSpc>
                          <a:spcPts val="1739"/>
                        </a:lnSpc>
                        <a:spcBef>
                          <a:spcPts val="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Rwy’n datblygu gwybodaeth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â’r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sgiliau sydd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eu hangen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mewn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n-GB" sz="1200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spc="-5" dirty="0" smtClean="0">
                          <a:latin typeface="Calibri"/>
                          <a:cs typeface="Calibri"/>
                        </a:rPr>
                        <a:t>yd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-destunau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amrywiol.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marR="118110">
                        <a:lnSpc>
                          <a:spcPts val="203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Rwy’n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gofyn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cwestiynau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datrys problemau.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</a:tr>
              <a:tr h="892301">
                <a:tc>
                  <a:txBody>
                    <a:bodyPr/>
                    <a:lstStyle/>
                    <a:p>
                      <a:pPr marL="38735" marR="203835">
                        <a:lnSpc>
                          <a:spcPts val="203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Rwy’n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siarad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am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hyn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yr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wyf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gwybod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Gymraeg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a’r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Saesneg.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735" marR="300990">
                        <a:lnSpc>
                          <a:spcPts val="203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Rwy’n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egluro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syniadau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chysyniadau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yr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wyf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 smtClean="0">
                          <a:latin typeface="Calibri"/>
                          <a:cs typeface="Calibri"/>
                        </a:rPr>
                        <a:t>wedi</a:t>
                      </a:r>
                      <a:r>
                        <a:rPr lang="en-GB" sz="14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GB" sz="1400" spc="-10" dirty="0" err="1" smtClean="0">
                          <a:latin typeface="Calibri"/>
                          <a:cs typeface="Calibri"/>
                        </a:rPr>
                        <a:t>eu</a:t>
                      </a:r>
                      <a:r>
                        <a:rPr lang="en-GB" sz="1400" spc="0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 smtClean="0">
                          <a:latin typeface="Calibri"/>
                          <a:cs typeface="Calibri"/>
                        </a:rPr>
                        <a:t>dysgu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735" marR="178435">
                        <a:lnSpc>
                          <a:spcPts val="203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Rwy’n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defnyddio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rhif yn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effeithiol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mewn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gwahanol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gyd-destunau.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</a:tcPr>
                </a:tc>
              </a:tr>
              <a:tr h="15335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5689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w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h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hw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!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</a:tr>
              <a:tr h="2421255">
                <a:tc>
                  <a:txBody>
                    <a:bodyPr/>
                    <a:lstStyle/>
                    <a:p>
                      <a:pPr marL="38735" marR="98425">
                        <a:lnSpc>
                          <a:spcPts val="203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Rwy’n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defnyddio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rhifedd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er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mwyn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deall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data.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marR="55880">
                        <a:lnSpc>
                          <a:spcPts val="203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Rwy’n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defnyddio</a:t>
                      </a:r>
                      <a:r>
                        <a:rPr sz="1400" spc="2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technoleg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amrywiol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wrth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ddysgu.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Rwy’n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ymchwilio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yn</a:t>
                      </a:r>
                    </a:p>
                    <a:p>
                      <a:pPr marL="38735" marR="142875">
                        <a:lnSpc>
                          <a:spcPts val="2039"/>
                        </a:lnSpc>
                        <a:spcBef>
                          <a:spcPts val="114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gwerthuso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canfyddiadau’n </a:t>
                      </a:r>
                      <a:r>
                        <a:rPr sz="1400" spc="-3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feirniadol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0" name="object 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6892" y="3164331"/>
            <a:ext cx="1803400" cy="1468627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2869438" y="3162045"/>
            <a:ext cx="1767839" cy="1410335"/>
            <a:chOff x="2869438" y="3162045"/>
            <a:chExt cx="1767839" cy="1410335"/>
          </a:xfrm>
        </p:grpSpPr>
        <p:pic>
          <p:nvPicPr>
            <p:cNvPr id="52" name="object 5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9890" y="3392177"/>
              <a:ext cx="1419621" cy="117968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4288" y="4019295"/>
              <a:ext cx="319582" cy="26746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9438" y="4295520"/>
              <a:ext cx="319582" cy="26746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7238" y="3162045"/>
              <a:ext cx="319582" cy="267461"/>
            </a:xfrm>
            <a:prstGeom prst="rect">
              <a:avLst/>
            </a:prstGeom>
          </p:spPr>
        </p:pic>
      </p:grpSp>
      <p:pic>
        <p:nvPicPr>
          <p:cNvPr id="56" name="object 5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2534" y="3166998"/>
            <a:ext cx="1315034" cy="1378966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3483" y="5720206"/>
            <a:ext cx="1733550" cy="1330452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44678" y="5749548"/>
            <a:ext cx="1232035" cy="1197219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74590" y="5732525"/>
            <a:ext cx="1778381" cy="1317116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2558" y="8059677"/>
            <a:ext cx="1416172" cy="1199474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52139" y="7955152"/>
            <a:ext cx="1213383" cy="1286256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84496" y="8141093"/>
            <a:ext cx="1685925" cy="12954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730250" y="19177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Dysgwyr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uchelgeisiol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a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galluog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Ysgol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Glanrafon</a:t>
            </a:r>
            <a:endParaRPr lang="en-US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77850" y="99187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Yn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barod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ddysgu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drwy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gydol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oes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0800000" flipH="1" flipV="1">
            <a:off x="419766" y="165101"/>
            <a:ext cx="2289104" cy="1524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0800000" flipH="1" flipV="1">
            <a:off x="5073650" y="165100"/>
            <a:ext cx="2289104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7692" y="497840"/>
            <a:ext cx="1762760" cy="1210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Y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Pedwar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Diben</a:t>
            </a:r>
          </a:p>
          <a:p>
            <a:pPr marR="635" algn="ctr">
              <a:lnSpc>
                <a:spcPct val="100000"/>
              </a:lnSpc>
              <a:spcBef>
                <a:spcPts val="1430"/>
              </a:spcBef>
            </a:pPr>
            <a:r>
              <a:rPr sz="1800" spc="-5" dirty="0">
                <a:latin typeface="Comic Sans MS"/>
                <a:cs typeface="Comic Sans MS"/>
              </a:rPr>
              <a:t>yn</a:t>
            </a:r>
            <a:endParaRPr sz="1800" dirty="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415"/>
              </a:spcBef>
            </a:pPr>
            <a:r>
              <a:rPr sz="1800" spc="-5" dirty="0">
                <a:latin typeface="Comic Sans MS"/>
                <a:cs typeface="Comic Sans MS"/>
              </a:rPr>
              <a:t>Ysgol</a:t>
            </a:r>
            <a:r>
              <a:rPr sz="1800" spc="-60" dirty="0">
                <a:latin typeface="Comic Sans MS"/>
                <a:cs typeface="Comic Sans MS"/>
              </a:rPr>
              <a:t> </a:t>
            </a:r>
            <a:r>
              <a:rPr lang="en-GB" sz="1800" spc="-5" dirty="0" err="1" smtClean="0">
                <a:latin typeface="Comic Sans MS"/>
                <a:cs typeface="Comic Sans MS"/>
              </a:rPr>
              <a:t>Glanrafon</a:t>
            </a:r>
            <a:endParaRPr sz="1800" dirty="0">
              <a:latin typeface="Comic Sans MS"/>
              <a:cs typeface="Comic Sans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79221" y="2296032"/>
          <a:ext cx="6307454" cy="72696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1850"/>
                <a:gridCol w="2105025"/>
                <a:gridCol w="2100579"/>
              </a:tblGrid>
              <a:tr h="2422525">
                <a:tc>
                  <a:txBody>
                    <a:bodyPr/>
                    <a:lstStyle/>
                    <a:p>
                      <a:pPr marL="38735" marR="40640">
                        <a:lnSpc>
                          <a:spcPts val="203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Mae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gennyf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syniadau da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rwy’n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eu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defnyddio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wneud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pethau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newydd.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marR="125095">
                        <a:lnSpc>
                          <a:spcPts val="1739"/>
                        </a:lnSpc>
                        <a:spcBef>
                          <a:spcPts val="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Rwy’n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datrys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problemau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mewn </a:t>
                      </a:r>
                      <a:r>
                        <a:rPr sz="12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gwahanol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ffyrdd.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marR="279400">
                        <a:lnSpc>
                          <a:spcPts val="203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Rwy’n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gwneud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fawr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bob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cyfle.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</a:tr>
              <a:tr h="2425826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Rwy’n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fodlon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mentro’n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735" marR="139700">
                        <a:lnSpc>
                          <a:spcPts val="2039"/>
                        </a:lnSpc>
                        <a:spcBef>
                          <a:spcPts val="12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synhwyrol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mwyn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gwella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pethau.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Rwy’n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arwain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ac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chwarae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8735" marR="167005">
                        <a:lnSpc>
                          <a:spcPts val="175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rolau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gwahanol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mewn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timau’n </a:t>
                      </a:r>
                      <a:r>
                        <a:rPr sz="12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effeithiol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ac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gyfrifol.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marR="114935">
                        <a:lnSpc>
                          <a:spcPts val="203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Rwy’n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cyfathrebu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syniadau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mewn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sawl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ffordd.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</a:tr>
              <a:tr h="2421255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Rwy’n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helpu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eraill.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marR="535940">
                        <a:lnSpc>
                          <a:spcPts val="203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Rwy’n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gweithio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yn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chwarae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mewn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tim.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marR="111125">
                        <a:lnSpc>
                          <a:spcPts val="1739"/>
                        </a:lnSpc>
                        <a:spcBef>
                          <a:spcPts val="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Rwy’n defnyddio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fy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sgiliau wrth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weithio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ac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wrth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chwarae.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1" name="object 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7904" y="3228212"/>
            <a:ext cx="1098804" cy="1308100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2889376" y="3152774"/>
            <a:ext cx="1737995" cy="1458595"/>
            <a:chOff x="2889376" y="3152774"/>
            <a:chExt cx="1737995" cy="1458595"/>
          </a:xfrm>
        </p:grpSpPr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9376" y="3152774"/>
              <a:ext cx="1729486" cy="129717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3971" y="4077588"/>
              <a:ext cx="533400" cy="533400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23535" y="3122421"/>
            <a:ext cx="1766189" cy="1415033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6353" y="5721349"/>
            <a:ext cx="1470660" cy="1270635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56305" y="5592571"/>
            <a:ext cx="1487424" cy="1350264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36871" y="5435980"/>
            <a:ext cx="1793240" cy="1558798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2383" y="8094571"/>
            <a:ext cx="1860550" cy="1262789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90926" y="7800340"/>
            <a:ext cx="1280668" cy="1585849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37886" y="7849361"/>
            <a:ext cx="1574799" cy="1306703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77850" y="19177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Cyfranwyr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mentrus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creadigol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Ysgol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Glanrafon</a:t>
            </a:r>
            <a:endParaRPr lang="en-US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6850" y="9613900"/>
            <a:ext cx="735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 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Yn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barod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chwarae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rhan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llawn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mewn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bywyd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a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gwaith</a:t>
            </a:r>
            <a:endParaRPr lang="en-US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pPr algn="ctr"/>
            <a:endParaRPr lang="en-US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0800000" flipH="1" flipV="1">
            <a:off x="419766" y="165101"/>
            <a:ext cx="2289104" cy="1524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0800000" flipH="1" flipV="1">
            <a:off x="4692650" y="165100"/>
            <a:ext cx="2289104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3850" y="469900"/>
            <a:ext cx="1762760" cy="1210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Y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Pedwar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Diben</a:t>
            </a:r>
          </a:p>
          <a:p>
            <a:pPr marR="635" algn="ctr">
              <a:lnSpc>
                <a:spcPct val="100000"/>
              </a:lnSpc>
              <a:spcBef>
                <a:spcPts val="1430"/>
              </a:spcBef>
            </a:pPr>
            <a:r>
              <a:rPr sz="1800" spc="-5" dirty="0">
                <a:latin typeface="Comic Sans MS"/>
                <a:cs typeface="Comic Sans MS"/>
              </a:rPr>
              <a:t>yn</a:t>
            </a:r>
            <a:endParaRPr sz="1800" dirty="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415"/>
              </a:spcBef>
            </a:pPr>
            <a:r>
              <a:rPr sz="1800" spc="-5" dirty="0">
                <a:latin typeface="Comic Sans MS"/>
                <a:cs typeface="Comic Sans MS"/>
              </a:rPr>
              <a:t>Ysgol</a:t>
            </a:r>
            <a:r>
              <a:rPr sz="1800" spc="-60" dirty="0">
                <a:latin typeface="Comic Sans MS"/>
                <a:cs typeface="Comic Sans MS"/>
              </a:rPr>
              <a:t> </a:t>
            </a:r>
            <a:r>
              <a:rPr lang="en-GB" spc="-5" dirty="0" err="1" smtClean="0">
                <a:latin typeface="Comic Sans MS"/>
                <a:cs typeface="Comic Sans MS"/>
              </a:rPr>
              <a:t>Glanrafon</a:t>
            </a:r>
            <a:endParaRPr sz="1800" dirty="0">
              <a:latin typeface="Comic Sans MS"/>
              <a:cs typeface="Comic Sans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82815" y="2298064"/>
          <a:ext cx="6307454" cy="7269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1850"/>
                <a:gridCol w="2105025"/>
                <a:gridCol w="2100579"/>
              </a:tblGrid>
              <a:tr h="2422524">
                <a:tc>
                  <a:txBody>
                    <a:bodyPr/>
                    <a:lstStyle/>
                    <a:p>
                      <a:pPr marL="38100" marR="128270">
                        <a:lnSpc>
                          <a:spcPts val="1739"/>
                        </a:lnSpc>
                        <a:spcBef>
                          <a:spcPts val="8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Rwy’n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canfod,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gwerthuso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ac </a:t>
                      </a:r>
                      <a:r>
                        <a:rPr sz="12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defnyddio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tystiolaeth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wrth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ffurfio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barn.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 marR="36195">
                        <a:lnSpc>
                          <a:spcPts val="1739"/>
                        </a:lnSpc>
                        <a:spcBef>
                          <a:spcPts val="8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Rwy’n ymwybodol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bethau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da a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drwg sy’n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digwydd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yn y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byd.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140970">
                        <a:lnSpc>
                          <a:spcPts val="203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Rwy’n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parchu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anghenion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hawliau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pobl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eraill.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</a:tr>
              <a:tr h="2425826">
                <a:tc>
                  <a:txBody>
                    <a:bodyPr/>
                    <a:lstStyle/>
                    <a:p>
                      <a:pPr marL="38100" marR="93980">
                        <a:lnSpc>
                          <a:spcPts val="203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Rwy’n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deall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 yn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ystyried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effaith</a:t>
                      </a:r>
                      <a:r>
                        <a:rPr sz="1400" spc="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fy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ngweithredoedd.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 marR="124460">
                        <a:lnSpc>
                          <a:spcPts val="1739"/>
                        </a:lnSpc>
                        <a:spcBef>
                          <a:spcPts val="8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Rwy’n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wybodus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ddiwylliant,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y 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gymuned,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gymdeithas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a’r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byd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awr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ac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yn y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gorffennol.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229870">
                        <a:lnSpc>
                          <a:spcPts val="2030"/>
                        </a:lnSpc>
                        <a:spcBef>
                          <a:spcPts val="5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Credaf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ein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bod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ni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gyd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yn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wahanol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ond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gydradd.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</a:tr>
              <a:tr h="2421242">
                <a:tc>
                  <a:txBody>
                    <a:bodyPr/>
                    <a:lstStyle/>
                    <a:p>
                      <a:pPr marL="38100" marR="972819">
                        <a:lnSpc>
                          <a:spcPts val="2030"/>
                        </a:lnSpc>
                        <a:spcBef>
                          <a:spcPts val="5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’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ch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’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amgylchedd.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 marR="74295">
                        <a:lnSpc>
                          <a:spcPts val="203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Rwy’n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perthyn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Gymru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sy’n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ran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o’r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byd.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294005">
                        <a:lnSpc>
                          <a:spcPts val="1739"/>
                        </a:lnSpc>
                        <a:spcBef>
                          <a:spcPts val="8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Credaf fod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fy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syniadau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yn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bwysig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ac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mae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gennyf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hawl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leisio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barn.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183" y="3257905"/>
            <a:ext cx="1371600" cy="120627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5998" y="2932302"/>
            <a:ext cx="1985645" cy="1563990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92294" y="3010788"/>
            <a:ext cx="1516126" cy="1487424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3877" y="5544565"/>
            <a:ext cx="1896618" cy="1443101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19400" y="5715761"/>
            <a:ext cx="1847596" cy="1272159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04847" y="5747460"/>
            <a:ext cx="1700498" cy="1329614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6104" y="8049640"/>
            <a:ext cx="1905000" cy="1305178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685800" y="8049767"/>
            <a:ext cx="1905000" cy="1304925"/>
          </a:xfrm>
          <a:custGeom>
            <a:avLst/>
            <a:gdLst/>
            <a:ahLst/>
            <a:cxnLst/>
            <a:rect l="l" t="t" r="r" b="b"/>
            <a:pathLst>
              <a:path w="1905000" h="1304925">
                <a:moveTo>
                  <a:pt x="1905000" y="0"/>
                </a:moveTo>
                <a:lnTo>
                  <a:pt x="1903476" y="0"/>
                </a:lnTo>
                <a:lnTo>
                  <a:pt x="1903476" y="1524"/>
                </a:lnTo>
                <a:lnTo>
                  <a:pt x="1903476" y="1303020"/>
                </a:lnTo>
                <a:lnTo>
                  <a:pt x="1524" y="1303020"/>
                </a:lnTo>
                <a:lnTo>
                  <a:pt x="1524" y="1524"/>
                </a:lnTo>
                <a:lnTo>
                  <a:pt x="1903476" y="1524"/>
                </a:lnTo>
                <a:lnTo>
                  <a:pt x="1903476" y="0"/>
                </a:lnTo>
                <a:lnTo>
                  <a:pt x="0" y="0"/>
                </a:lnTo>
                <a:lnTo>
                  <a:pt x="0" y="1524"/>
                </a:lnTo>
                <a:lnTo>
                  <a:pt x="0" y="1303020"/>
                </a:lnTo>
                <a:lnTo>
                  <a:pt x="0" y="1304544"/>
                </a:lnTo>
                <a:lnTo>
                  <a:pt x="1524" y="1304544"/>
                </a:lnTo>
                <a:lnTo>
                  <a:pt x="1903476" y="1304544"/>
                </a:lnTo>
                <a:lnTo>
                  <a:pt x="1905000" y="1304544"/>
                </a:lnTo>
                <a:lnTo>
                  <a:pt x="1905000" y="1303020"/>
                </a:lnTo>
                <a:lnTo>
                  <a:pt x="1905000" y="1524"/>
                </a:lnTo>
                <a:lnTo>
                  <a:pt x="1905000" y="12"/>
                </a:lnTo>
                <a:close/>
              </a:path>
            </a:pathLst>
          </a:custGeom>
          <a:solidFill>
            <a:srgbClr val="1A0D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32251" y="7784058"/>
            <a:ext cx="1368044" cy="1702816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17503" y="7989695"/>
            <a:ext cx="1820783" cy="145958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20650" y="17653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Dinasyddion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egwyddorol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a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gwybodus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Ysgol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Glanarafon</a:t>
            </a:r>
            <a:endParaRPr lang="en-US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0650" y="99187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Rwy’n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barod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fod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yn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ddinesydd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Gymru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a’r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byd</a:t>
            </a:r>
            <a:endParaRPr lang="en-US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pPr algn="ctr"/>
            <a:endParaRPr lang="en-US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0800000" flipH="1" flipV="1">
            <a:off x="419766" y="165101"/>
            <a:ext cx="2289104" cy="152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0800000" flipH="1" flipV="1">
            <a:off x="4845050" y="241300"/>
            <a:ext cx="2289104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5250" y="393700"/>
            <a:ext cx="1981200" cy="1208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Y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Pedwar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Diben</a:t>
            </a:r>
          </a:p>
          <a:p>
            <a:pPr marR="635" algn="ctr">
              <a:lnSpc>
                <a:spcPct val="100000"/>
              </a:lnSpc>
              <a:spcBef>
                <a:spcPts val="1430"/>
              </a:spcBef>
            </a:pPr>
            <a:r>
              <a:rPr sz="1800" spc="-5" dirty="0">
                <a:latin typeface="Comic Sans MS"/>
                <a:cs typeface="Comic Sans MS"/>
              </a:rPr>
              <a:t>yn</a:t>
            </a:r>
            <a:endParaRPr sz="1800" dirty="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415"/>
              </a:spcBef>
            </a:pPr>
            <a:r>
              <a:rPr sz="1800" spc="-5" dirty="0">
                <a:latin typeface="Comic Sans MS"/>
                <a:cs typeface="Comic Sans MS"/>
              </a:rPr>
              <a:t>Ysgol</a:t>
            </a:r>
            <a:r>
              <a:rPr sz="1800" spc="-60" dirty="0">
                <a:latin typeface="Comic Sans MS"/>
                <a:cs typeface="Comic Sans MS"/>
              </a:rPr>
              <a:t> </a:t>
            </a:r>
            <a:r>
              <a:rPr lang="en-GB" sz="1800" spc="-5" dirty="0" err="1" smtClean="0">
                <a:latin typeface="Comic Sans MS"/>
                <a:cs typeface="Comic Sans MS"/>
              </a:rPr>
              <a:t>Glanrafon</a:t>
            </a:r>
            <a:endParaRPr sz="1800" dirty="0">
              <a:latin typeface="Comic Sans MS"/>
              <a:cs typeface="Comic Sans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82815" y="2298064"/>
          <a:ext cx="6307454" cy="7269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1850"/>
                <a:gridCol w="2105025"/>
                <a:gridCol w="2100579"/>
              </a:tblGrid>
              <a:tr h="2422524">
                <a:tc>
                  <a:txBody>
                    <a:bodyPr/>
                    <a:lstStyle/>
                    <a:p>
                      <a:pPr marL="38100" marR="69215">
                        <a:lnSpc>
                          <a:spcPts val="1739"/>
                        </a:lnSpc>
                        <a:spcBef>
                          <a:spcPts val="8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Mae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gennyf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gwerthoedd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cadarn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ac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rwy’n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sefydlu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credoau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ysbrydol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moesol.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 marR="240029">
                        <a:lnSpc>
                          <a:spcPts val="1739"/>
                        </a:lnSpc>
                        <a:spcBef>
                          <a:spcPts val="8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Rwy’n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siarad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am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yr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hyn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rwy’n </a:t>
                      </a:r>
                      <a:r>
                        <a:rPr sz="12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credu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ynddo.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367030">
                        <a:lnSpc>
                          <a:spcPts val="203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Rwy’n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parchu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fy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hun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ag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eraill.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</a:tr>
              <a:tr h="2425826">
                <a:tc>
                  <a:txBody>
                    <a:bodyPr/>
                    <a:lstStyle/>
                    <a:p>
                      <a:pPr marL="38100" marR="140970">
                        <a:lnSpc>
                          <a:spcPts val="1739"/>
                        </a:lnSpc>
                        <a:spcBef>
                          <a:spcPts val="8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Rwy’n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deall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gall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gamsyniadau </a:t>
                      </a:r>
                      <a:r>
                        <a:rPr sz="12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fy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helpu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ac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nid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wyf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rhoi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lan.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 marR="292100">
                        <a:lnSpc>
                          <a:spcPts val="1739"/>
                        </a:lnSpc>
                        <a:spcBef>
                          <a:spcPts val="8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Rwy’n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deall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sut mae eraill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yn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teimlo.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220979">
                        <a:lnSpc>
                          <a:spcPts val="203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Rwy’n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iach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heini,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bwyta’n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iach.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</a:tr>
              <a:tr h="2421242">
                <a:tc>
                  <a:txBody>
                    <a:bodyPr/>
                    <a:lstStyle/>
                    <a:p>
                      <a:pPr marL="38100" marR="144145">
                        <a:lnSpc>
                          <a:spcPts val="203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Rwy’n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medru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perfformio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flaen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eraill.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Rwy’n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mwynhau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heriau.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237490">
                        <a:lnSpc>
                          <a:spcPts val="203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Rwy’n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ceisio bod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yn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annibynnol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gyfrifol.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1F497D"/>
                      </a:solidFill>
                      <a:prstDash val="solid"/>
                    </a:lnL>
                    <a:lnR w="9525">
                      <a:solidFill>
                        <a:srgbClr val="1F497D"/>
                      </a:solidFill>
                      <a:prstDash val="solid"/>
                    </a:lnR>
                    <a:lnT w="9525">
                      <a:solidFill>
                        <a:srgbClr val="1F497D"/>
                      </a:solidFill>
                      <a:prstDash val="solid"/>
                    </a:lnT>
                    <a:lnB w="9525">
                      <a:solidFill>
                        <a:srgbClr val="1F497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070" y="3233051"/>
            <a:ext cx="1387474" cy="1269987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9223" y="2963163"/>
            <a:ext cx="1433434" cy="166687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04994" y="2967989"/>
            <a:ext cx="1778253" cy="1622298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2561" y="5954026"/>
            <a:ext cx="1309624" cy="1047737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30017" y="5777267"/>
            <a:ext cx="1458849" cy="1229956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80380" y="5371845"/>
            <a:ext cx="1499615" cy="156210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2947" y="7760652"/>
            <a:ext cx="1673098" cy="169545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317502" y="7806987"/>
            <a:ext cx="751221" cy="1534165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11978" y="7768590"/>
            <a:ext cx="1773936" cy="160324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77850" y="17653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Unigolion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iach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a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hyderus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Ysgol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Glanrafon</a:t>
            </a:r>
            <a:endParaRPr lang="en-US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9613900"/>
            <a:ext cx="755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Yn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Black"/>
                <a:cs typeface="Arial Black"/>
              </a:rPr>
              <a:t>b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arod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fyw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bywyd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gan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wireddu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dyheadau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fel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aelodau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gwerthfawr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 o </a:t>
            </a:r>
            <a:r>
              <a:rPr lang="en-US" dirty="0" err="1" smtClean="0">
                <a:solidFill>
                  <a:srgbClr val="FF0000"/>
                </a:solidFill>
                <a:latin typeface="Arial Black"/>
                <a:cs typeface="Arial Black"/>
              </a:rPr>
              <a:t>gymdeithas</a:t>
            </a:r>
            <a:endParaRPr lang="en-US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pPr algn="ctr"/>
            <a:endParaRPr lang="en-US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0800000" flipH="1" flipV="1">
            <a:off x="419766" y="165101"/>
            <a:ext cx="2289104" cy="152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0800000" flipH="1" flipV="1">
            <a:off x="4845050" y="165100"/>
            <a:ext cx="2289104" cy="152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442</Words>
  <Application>Microsoft Office PowerPoint</Application>
  <PresentationFormat>Custom</PresentationFormat>
  <Paragraphs>69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Rhydian H.</dc:creator>
  <cp:lastModifiedBy>Rhydian H.</cp:lastModifiedBy>
  <cp:revision>6</cp:revision>
  <dcterms:created xsi:type="dcterms:W3CDTF">2021-05-10T16:29:06Z</dcterms:created>
  <dcterms:modified xsi:type="dcterms:W3CDTF">2021-07-12T10:52:29Z</dcterms:modified>
</cp:coreProperties>
</file>